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</p:sldMasterIdLst>
  <p:notesMasterIdLst>
    <p:notesMasterId r:id="rId11"/>
  </p:notesMasterIdLst>
  <p:sldIdLst>
    <p:sldId id="292" r:id="rId3"/>
    <p:sldId id="257" r:id="rId4"/>
    <p:sldId id="258" r:id="rId5"/>
    <p:sldId id="279" r:id="rId6"/>
    <p:sldId id="282" r:id="rId7"/>
    <p:sldId id="283" r:id="rId8"/>
    <p:sldId id="285" r:id="rId9"/>
    <p:sldId id="272" r:id="rId1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92"/>
            <p14:sldId id="257"/>
            <p14:sldId id="258"/>
            <p14:sldId id="279"/>
            <p14:sldId id="282"/>
            <p14:sldId id="283"/>
            <p14:sldId id="285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7E3"/>
    <a:srgbClr val="ED6F9C"/>
    <a:srgbClr val="A27DB6"/>
    <a:srgbClr val="5F95CF"/>
    <a:srgbClr val="FCC13F"/>
    <a:srgbClr val="F49C4E"/>
    <a:srgbClr val="37B398"/>
    <a:srgbClr val="EA4E34"/>
    <a:srgbClr val="C9D522"/>
    <a:srgbClr val="1B46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367" autoAdjust="0"/>
    <p:restoredTop sz="94690"/>
  </p:normalViewPr>
  <p:slideViewPr>
    <p:cSldViewPr snapToGrid="0">
      <p:cViewPr varScale="1">
        <p:scale>
          <a:sx n="108" d="100"/>
          <a:sy n="108" d="100"/>
        </p:scale>
        <p:origin x="1152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306194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242009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442530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689424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325525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240196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137597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734543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816889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600112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18914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479186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81026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599479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181642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344392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525428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450703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260129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4170161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493992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7954950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28094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629443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445156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588233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7998884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4441723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1716873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0686917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8776592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8489818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33069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1743267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3099230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9665385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3042902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285111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85782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4126582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i="0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B1</a:t>
            </a:r>
            <a:br>
              <a:rPr lang="pl-PL" dirty="0"/>
            </a:br>
            <a:r>
              <a:rPr lang="pl-PL" dirty="0"/>
              <a:t>past </a:t>
            </a:r>
            <a:r>
              <a:rPr lang="pl-PL" dirty="0" err="1"/>
              <a:t>perfect</a:t>
            </a:r>
            <a:r>
              <a:rPr lang="pl-PL" dirty="0"/>
              <a:t> </a:t>
            </a:r>
            <a:r>
              <a:rPr lang="pl-PL" dirty="0" err="1"/>
              <a:t>simple</a:t>
            </a:r>
            <a:endParaRPr sz="3800" b="1" i="0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  <p:sp>
        <p:nvSpPr>
          <p:cNvPr id="12" name="Google Shape;516;p72">
            <a:extLst>
              <a:ext uri="{FF2B5EF4-FFF2-40B4-BE49-F238E27FC236}">
                <a16:creationId xmlns:a16="http://schemas.microsoft.com/office/drawing/2014/main" id="{750676B8-01F4-467A-849A-BDAB2B8DE0F2}"/>
              </a:ext>
            </a:extLst>
          </p:cNvPr>
          <p:cNvSpPr txBox="1">
            <a:spLocks/>
          </p:cNvSpPr>
          <p:nvPr/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Recommended for: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Gold Experience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Focus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High Note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5" name="Google Shape;517;p72">
            <a:extLst>
              <a:ext uri="{FF2B5EF4-FFF2-40B4-BE49-F238E27FC236}">
                <a16:creationId xmlns:a16="http://schemas.microsoft.com/office/drawing/2014/main" id="{9E7443F2-ADCF-44DA-B96A-6A7DA36E8660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95053487"/>
      </p:ext>
    </p:extLst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9" y="826810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lnSpc>
                <a:spcPct val="90000"/>
              </a:lnSpc>
              <a:buSzPct val="25000"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It’s sometimes easier to understand when we use the past perfect if we compare it to the past simple.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684838" y="2956118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lvl="0" indent="-45720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the past perfect.</a:t>
            </a:r>
          </a:p>
          <a:p>
            <a:pPr marL="457200" lvl="0" indent="-45720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we make sentences in the past perfect.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85000"/>
              <a:buFont typeface="Noto Sans Symbols"/>
              <a:buNone/>
            </a:pPr>
            <a:endParaRPr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the </a:t>
            </a:r>
          </a:p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past perfect?</a:t>
            </a:r>
          </a:p>
        </p:txBody>
      </p:sp>
      <p:sp>
        <p:nvSpPr>
          <p:cNvPr id="7" name="Google Shape;65;p15">
            <a:extLst>
              <a:ext uri="{FF2B5EF4-FFF2-40B4-BE49-F238E27FC236}">
                <a16:creationId xmlns:a16="http://schemas.microsoft.com/office/drawing/2014/main" id="{9B9A8C4A-025F-4946-8BDB-541E0C1C37CD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uiExpand="1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hen do we use it?</a:t>
            </a:r>
          </a:p>
        </p:txBody>
      </p:sp>
      <p:sp>
        <p:nvSpPr>
          <p:cNvPr id="14" name="Shape 82">
            <a:extLst>
              <a:ext uri="{FF2B5EF4-FFF2-40B4-BE49-F238E27FC236}">
                <a16:creationId xmlns:a16="http://schemas.microsoft.com/office/drawing/2014/main" id="{173A4596-066C-4672-9AE4-899D0FC806C7}"/>
              </a:ext>
            </a:extLst>
          </p:cNvPr>
          <p:cNvSpPr txBox="1">
            <a:spLocks/>
          </p:cNvSpPr>
          <p:nvPr/>
        </p:nvSpPr>
        <p:spPr>
          <a:xfrm>
            <a:off x="464551" y="892170"/>
            <a:ext cx="10014954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past perfect simple and the past simple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pic>
        <p:nvPicPr>
          <p:cNvPr id="24" name="Picture 6">
            <a:extLst>
              <a:ext uri="{FF2B5EF4-FFF2-40B4-BE49-F238E27FC236}">
                <a16:creationId xmlns:a16="http://schemas.microsoft.com/office/drawing/2014/main" id="{A406E381-C34E-4170-8432-993BCD971A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5" y="1683333"/>
            <a:ext cx="1239894" cy="1239894"/>
          </a:xfrm>
          <a:prstGeom prst="rect">
            <a:avLst/>
          </a:prstGeom>
        </p:spPr>
      </p:pic>
      <p:sp>
        <p:nvSpPr>
          <p:cNvPr id="25" name="Rounded Rectangular Callout 30">
            <a:extLst>
              <a:ext uri="{FF2B5EF4-FFF2-40B4-BE49-F238E27FC236}">
                <a16:creationId xmlns:a16="http://schemas.microsoft.com/office/drawing/2014/main" id="{448A527C-2896-441D-B48E-63CCBA7A0FB1}"/>
              </a:ext>
            </a:extLst>
          </p:cNvPr>
          <p:cNvSpPr/>
          <p:nvPr/>
        </p:nvSpPr>
        <p:spPr>
          <a:xfrm>
            <a:off x="2401217" y="1612384"/>
            <a:ext cx="4273432" cy="1596955"/>
          </a:xfrm>
          <a:prstGeom prst="wedgeRoundRectCallout">
            <a:avLst>
              <a:gd name="adj1" fmla="val -56775"/>
              <a:gd name="adj2" fmla="val 16705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Yes, but I got there late and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everyone had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already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 finished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eating! It was so embarrassing. I had to do extra homework in the afternoon because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 had missed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school the week before when I was ill. What a disaster!</a:t>
            </a:r>
          </a:p>
        </p:txBody>
      </p:sp>
      <p:pic>
        <p:nvPicPr>
          <p:cNvPr id="26" name="Picture 5">
            <a:extLst>
              <a:ext uri="{FF2B5EF4-FFF2-40B4-BE49-F238E27FC236}">
                <a16:creationId xmlns:a16="http://schemas.microsoft.com/office/drawing/2014/main" id="{5CBC6A15-FC6E-4790-B616-58F337BD0A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1505" y="1541436"/>
            <a:ext cx="1239894" cy="1239894"/>
          </a:xfrm>
          <a:prstGeom prst="rect">
            <a:avLst/>
          </a:prstGeom>
        </p:spPr>
      </p:pic>
      <p:sp>
        <p:nvSpPr>
          <p:cNvPr id="27" name="Rounded Rectangular Callout 31">
            <a:extLst>
              <a:ext uri="{FF2B5EF4-FFF2-40B4-BE49-F238E27FC236}">
                <a16:creationId xmlns:a16="http://schemas.microsoft.com/office/drawing/2014/main" id="{241B74EF-6C27-4347-BF99-C3BB9F226966}"/>
              </a:ext>
            </a:extLst>
          </p:cNvPr>
          <p:cNvSpPr/>
          <p:nvPr/>
        </p:nvSpPr>
        <p:spPr>
          <a:xfrm>
            <a:off x="7101750" y="1612384"/>
            <a:ext cx="2689034" cy="1168945"/>
          </a:xfrm>
          <a:prstGeom prst="wedgeRoundRectCallout">
            <a:avLst>
              <a:gd name="adj1" fmla="val 61025"/>
              <a:gd name="adj2" fmla="val -13235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Did you go to James’ birthday meal on Saturday?</a:t>
            </a:r>
          </a:p>
        </p:txBody>
      </p:sp>
      <p:cxnSp>
        <p:nvCxnSpPr>
          <p:cNvPr id="28" name="Straight Arrow Connector 15">
            <a:extLst>
              <a:ext uri="{FF2B5EF4-FFF2-40B4-BE49-F238E27FC236}">
                <a16:creationId xmlns:a16="http://schemas.microsoft.com/office/drawing/2014/main" id="{F45E5976-E52C-4305-9D09-19B81DABFE3B}"/>
              </a:ext>
            </a:extLst>
          </p:cNvPr>
          <p:cNvCxnSpPr>
            <a:cxnSpLocks/>
          </p:cNvCxnSpPr>
          <p:nvPr/>
        </p:nvCxnSpPr>
        <p:spPr>
          <a:xfrm flipV="1">
            <a:off x="3669483" y="4060966"/>
            <a:ext cx="7781619" cy="42013"/>
          </a:xfrm>
          <a:prstGeom prst="straightConnector1">
            <a:avLst/>
          </a:prstGeom>
          <a:ln w="22225">
            <a:solidFill>
              <a:srgbClr val="00A7E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EFD9659-EF54-47C3-BF21-70D1BAC0BBA1}"/>
              </a:ext>
            </a:extLst>
          </p:cNvPr>
          <p:cNvCxnSpPr>
            <a:cxnSpLocks/>
          </p:cNvCxnSpPr>
          <p:nvPr/>
        </p:nvCxnSpPr>
        <p:spPr>
          <a:xfrm flipV="1">
            <a:off x="6664450" y="4058937"/>
            <a:ext cx="0" cy="164758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29">
            <a:extLst>
              <a:ext uri="{FF2B5EF4-FFF2-40B4-BE49-F238E27FC236}">
                <a16:creationId xmlns:a16="http://schemas.microsoft.com/office/drawing/2014/main" id="{52029A33-637E-4646-BE6D-7B41123A080E}"/>
              </a:ext>
            </a:extLst>
          </p:cNvPr>
          <p:cNvCxnSpPr>
            <a:cxnSpLocks/>
          </p:cNvCxnSpPr>
          <p:nvPr/>
        </p:nvCxnSpPr>
        <p:spPr>
          <a:xfrm flipV="1">
            <a:off x="8943415" y="4058937"/>
            <a:ext cx="0" cy="159425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29">
            <a:extLst>
              <a:ext uri="{FF2B5EF4-FFF2-40B4-BE49-F238E27FC236}">
                <a16:creationId xmlns:a16="http://schemas.microsoft.com/office/drawing/2014/main" id="{7387D46C-69DE-4D19-B763-CE5D90880AC8}"/>
              </a:ext>
            </a:extLst>
          </p:cNvPr>
          <p:cNvCxnSpPr>
            <a:cxnSpLocks/>
          </p:cNvCxnSpPr>
          <p:nvPr/>
        </p:nvCxnSpPr>
        <p:spPr>
          <a:xfrm flipV="1">
            <a:off x="4534245" y="4092487"/>
            <a:ext cx="0" cy="164758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29">
            <a:extLst>
              <a:ext uri="{FF2B5EF4-FFF2-40B4-BE49-F238E27FC236}">
                <a16:creationId xmlns:a16="http://schemas.microsoft.com/office/drawing/2014/main" id="{87B890AA-97D4-47CC-A1A3-1228E9313A5A}"/>
              </a:ext>
            </a:extLst>
          </p:cNvPr>
          <p:cNvCxnSpPr>
            <a:cxnSpLocks/>
          </p:cNvCxnSpPr>
          <p:nvPr/>
        </p:nvCxnSpPr>
        <p:spPr>
          <a:xfrm flipV="1">
            <a:off x="11211952" y="4058937"/>
            <a:ext cx="0" cy="164758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ángulo 33">
            <a:extLst>
              <a:ext uri="{FF2B5EF4-FFF2-40B4-BE49-F238E27FC236}">
                <a16:creationId xmlns:a16="http://schemas.microsoft.com/office/drawing/2014/main" id="{DEA67853-8089-4FF5-A0FE-6A5F918C25E9}"/>
              </a:ext>
            </a:extLst>
          </p:cNvPr>
          <p:cNvSpPr/>
          <p:nvPr/>
        </p:nvSpPr>
        <p:spPr>
          <a:xfrm>
            <a:off x="4172041" y="5066858"/>
            <a:ext cx="16722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I got there late.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0B513C3E-0D0A-45BD-A0E7-01B3BEB73C69}"/>
              </a:ext>
            </a:extLst>
          </p:cNvPr>
          <p:cNvSpPr/>
          <p:nvPr/>
        </p:nvSpPr>
        <p:spPr>
          <a:xfrm>
            <a:off x="9246694" y="5319053"/>
            <a:ext cx="22934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Everyone had (already) finished eating.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592BD2B9-01A3-4D96-8E06-139665BF7C0D}"/>
              </a:ext>
            </a:extLst>
          </p:cNvPr>
          <p:cNvSpPr/>
          <p:nvPr/>
        </p:nvSpPr>
        <p:spPr>
          <a:xfrm>
            <a:off x="6851842" y="5540243"/>
            <a:ext cx="21162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I had missed school.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3C58BC07-2EC5-484A-8117-C7B91139B5D8}"/>
              </a:ext>
            </a:extLst>
          </p:cNvPr>
          <p:cNvSpPr/>
          <p:nvPr/>
        </p:nvSpPr>
        <p:spPr>
          <a:xfrm>
            <a:off x="4172040" y="5615507"/>
            <a:ext cx="25026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I had to do lots of work.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39" name="Rectangle 7">
            <a:extLst>
              <a:ext uri="{FF2B5EF4-FFF2-40B4-BE49-F238E27FC236}">
                <a16:creationId xmlns:a16="http://schemas.microsoft.com/office/drawing/2014/main" id="{90807136-85AB-480F-8B9E-B424F51AB752}"/>
              </a:ext>
            </a:extLst>
          </p:cNvPr>
          <p:cNvSpPr/>
          <p:nvPr/>
        </p:nvSpPr>
        <p:spPr>
          <a:xfrm>
            <a:off x="8237055" y="2945963"/>
            <a:ext cx="1721946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Saturday</a:t>
            </a:r>
          </a:p>
        </p:txBody>
      </p:sp>
      <p:sp>
        <p:nvSpPr>
          <p:cNvPr id="5" name="Cerrar llave 4">
            <a:extLst>
              <a:ext uri="{FF2B5EF4-FFF2-40B4-BE49-F238E27FC236}">
                <a16:creationId xmlns:a16="http://schemas.microsoft.com/office/drawing/2014/main" id="{5A28727F-15CA-4A4F-AC84-E4B7E25B929F}"/>
              </a:ext>
            </a:extLst>
          </p:cNvPr>
          <p:cNvSpPr/>
          <p:nvPr/>
        </p:nvSpPr>
        <p:spPr>
          <a:xfrm rot="5400000" flipH="1">
            <a:off x="8760394" y="1416967"/>
            <a:ext cx="377173" cy="4548666"/>
          </a:xfrm>
          <a:prstGeom prst="rightBrace">
            <a:avLst>
              <a:gd name="adj1" fmla="val 8333"/>
              <a:gd name="adj2" fmla="val 4932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ular Callout 17">
            <a:extLst>
              <a:ext uri="{FF2B5EF4-FFF2-40B4-BE49-F238E27FC236}">
                <a16:creationId xmlns:a16="http://schemas.microsoft.com/office/drawing/2014/main" id="{88084E72-0D4B-4A55-BEE2-D3BD5F8695C1}"/>
              </a:ext>
            </a:extLst>
          </p:cNvPr>
          <p:cNvSpPr/>
          <p:nvPr/>
        </p:nvSpPr>
        <p:spPr>
          <a:xfrm>
            <a:off x="491802" y="3439203"/>
            <a:ext cx="2475072" cy="1136579"/>
          </a:xfrm>
          <a:prstGeom prst="wedgeRoundRectCallout">
            <a:avLst>
              <a:gd name="adj1" fmla="val -22034"/>
              <a:gd name="adj2" fmla="val 6189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conversation and put the events on the timeline.</a:t>
            </a:r>
          </a:p>
        </p:txBody>
      </p:sp>
      <p:pic>
        <p:nvPicPr>
          <p:cNvPr id="56" name="Picture 2">
            <a:extLst>
              <a:ext uri="{FF2B5EF4-FFF2-40B4-BE49-F238E27FC236}">
                <a16:creationId xmlns:a16="http://schemas.microsoft.com/office/drawing/2014/main" id="{E1E5E280-A1C6-41AB-8615-CCF04DAE30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100" y="4817897"/>
            <a:ext cx="1239894" cy="1239894"/>
          </a:xfrm>
          <a:prstGeom prst="rect">
            <a:avLst/>
          </a:prstGeom>
        </p:spPr>
      </p:pic>
      <p:sp>
        <p:nvSpPr>
          <p:cNvPr id="23" name="Google Shape;65;p15">
            <a:extLst>
              <a:ext uri="{FF2B5EF4-FFF2-40B4-BE49-F238E27FC236}">
                <a16:creationId xmlns:a16="http://schemas.microsoft.com/office/drawing/2014/main" id="{E2273664-A506-444B-B8FF-5F10A4FE2934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0.00416 L -0.27682 -0.1507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41" y="-77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081 -0.00139 L 0.1099 -0.16296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48" y="-80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69 0.00417 L -0.097 -0.13495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91" y="-69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35 -0.00625 L 0.51002 -0.08056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12" y="-37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 animBg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9" grpId="0"/>
      <p:bldP spid="5" grpId="0" animBg="1"/>
      <p:bldP spid="5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hen do we use it?</a:t>
            </a:r>
          </a:p>
        </p:txBody>
      </p:sp>
      <p:sp>
        <p:nvSpPr>
          <p:cNvPr id="25" name="Rounded Rectangular Callout 30">
            <a:extLst>
              <a:ext uri="{FF2B5EF4-FFF2-40B4-BE49-F238E27FC236}">
                <a16:creationId xmlns:a16="http://schemas.microsoft.com/office/drawing/2014/main" id="{448A527C-2896-441D-B48E-63CCBA7A0FB1}"/>
              </a:ext>
            </a:extLst>
          </p:cNvPr>
          <p:cNvSpPr/>
          <p:nvPr/>
        </p:nvSpPr>
        <p:spPr>
          <a:xfrm>
            <a:off x="588774" y="1670136"/>
            <a:ext cx="10724154" cy="830997"/>
          </a:xfrm>
          <a:prstGeom prst="wedgeRoundRectCallout">
            <a:avLst>
              <a:gd name="adj1" fmla="val -53233"/>
              <a:gd name="adj2" fmla="val -30695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got there late and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everyone had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already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 finished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eating! It was so embarrassing. I had to do extra homework in the afternoon because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 had missed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school the week before when I was ill. What a disaster!</a:t>
            </a:r>
          </a:p>
        </p:txBody>
      </p:sp>
      <p:cxnSp>
        <p:nvCxnSpPr>
          <p:cNvPr id="28" name="Straight Arrow Connector 15">
            <a:extLst>
              <a:ext uri="{FF2B5EF4-FFF2-40B4-BE49-F238E27FC236}">
                <a16:creationId xmlns:a16="http://schemas.microsoft.com/office/drawing/2014/main" id="{F45E5976-E52C-4305-9D09-19B81DABFE3B}"/>
              </a:ext>
            </a:extLst>
          </p:cNvPr>
          <p:cNvCxnSpPr>
            <a:cxnSpLocks/>
          </p:cNvCxnSpPr>
          <p:nvPr/>
        </p:nvCxnSpPr>
        <p:spPr>
          <a:xfrm flipV="1">
            <a:off x="726526" y="3586891"/>
            <a:ext cx="10738526" cy="1"/>
          </a:xfrm>
          <a:prstGeom prst="straightConnector1">
            <a:avLst/>
          </a:prstGeom>
          <a:ln w="22225">
            <a:solidFill>
              <a:srgbClr val="00A7E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EFD9659-EF54-47C3-BF21-70D1BAC0BBA1}"/>
              </a:ext>
            </a:extLst>
          </p:cNvPr>
          <p:cNvCxnSpPr>
            <a:cxnSpLocks/>
          </p:cNvCxnSpPr>
          <p:nvPr/>
        </p:nvCxnSpPr>
        <p:spPr>
          <a:xfrm flipV="1">
            <a:off x="4172040" y="3589148"/>
            <a:ext cx="0" cy="164758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29">
            <a:extLst>
              <a:ext uri="{FF2B5EF4-FFF2-40B4-BE49-F238E27FC236}">
                <a16:creationId xmlns:a16="http://schemas.microsoft.com/office/drawing/2014/main" id="{52029A33-637E-4646-BE6D-7B41123A080E}"/>
              </a:ext>
            </a:extLst>
          </p:cNvPr>
          <p:cNvCxnSpPr>
            <a:cxnSpLocks/>
          </p:cNvCxnSpPr>
          <p:nvPr/>
        </p:nvCxnSpPr>
        <p:spPr>
          <a:xfrm flipV="1">
            <a:off x="7712637" y="3594481"/>
            <a:ext cx="0" cy="159425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29">
            <a:extLst>
              <a:ext uri="{FF2B5EF4-FFF2-40B4-BE49-F238E27FC236}">
                <a16:creationId xmlns:a16="http://schemas.microsoft.com/office/drawing/2014/main" id="{7387D46C-69DE-4D19-B763-CE5D90880AC8}"/>
              </a:ext>
            </a:extLst>
          </p:cNvPr>
          <p:cNvCxnSpPr>
            <a:cxnSpLocks/>
          </p:cNvCxnSpPr>
          <p:nvPr/>
        </p:nvCxnSpPr>
        <p:spPr>
          <a:xfrm flipV="1">
            <a:off x="1348593" y="3589148"/>
            <a:ext cx="0" cy="164758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29">
            <a:extLst>
              <a:ext uri="{FF2B5EF4-FFF2-40B4-BE49-F238E27FC236}">
                <a16:creationId xmlns:a16="http://schemas.microsoft.com/office/drawing/2014/main" id="{87B890AA-97D4-47CC-A1A3-1228E9313A5A}"/>
              </a:ext>
            </a:extLst>
          </p:cNvPr>
          <p:cNvCxnSpPr>
            <a:cxnSpLocks/>
          </p:cNvCxnSpPr>
          <p:nvPr/>
        </p:nvCxnSpPr>
        <p:spPr>
          <a:xfrm flipV="1">
            <a:off x="11211954" y="3600129"/>
            <a:ext cx="0" cy="164758"/>
          </a:xfrm>
          <a:prstGeom prst="line">
            <a:avLst/>
          </a:prstGeom>
          <a:ln>
            <a:solidFill>
              <a:srgbClr val="00A7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ángulo 33">
            <a:extLst>
              <a:ext uri="{FF2B5EF4-FFF2-40B4-BE49-F238E27FC236}">
                <a16:creationId xmlns:a16="http://schemas.microsoft.com/office/drawing/2014/main" id="{DEA67853-8089-4FF5-A0FE-6A5F918C25E9}"/>
              </a:ext>
            </a:extLst>
          </p:cNvPr>
          <p:cNvSpPr/>
          <p:nvPr/>
        </p:nvSpPr>
        <p:spPr>
          <a:xfrm>
            <a:off x="10375827" y="3928748"/>
            <a:ext cx="16722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I got there late.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0B513C3E-0D0A-45BD-A0E7-01B3BEB73C69}"/>
              </a:ext>
            </a:extLst>
          </p:cNvPr>
          <p:cNvSpPr/>
          <p:nvPr/>
        </p:nvSpPr>
        <p:spPr>
          <a:xfrm>
            <a:off x="5793259" y="3928748"/>
            <a:ext cx="40881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Everyone had (already) finished eating.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592BD2B9-01A3-4D96-8E06-139665BF7C0D}"/>
              </a:ext>
            </a:extLst>
          </p:cNvPr>
          <p:cNvSpPr/>
          <p:nvPr/>
        </p:nvSpPr>
        <p:spPr>
          <a:xfrm>
            <a:off x="450601" y="3938227"/>
            <a:ext cx="21162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I had missed school.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3C58BC07-2EC5-484A-8117-C7B91139B5D8}"/>
              </a:ext>
            </a:extLst>
          </p:cNvPr>
          <p:cNvSpPr/>
          <p:nvPr/>
        </p:nvSpPr>
        <p:spPr>
          <a:xfrm>
            <a:off x="3036416" y="3937878"/>
            <a:ext cx="25026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I had to do lots of work.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39" name="Rectangle 7">
            <a:extLst>
              <a:ext uri="{FF2B5EF4-FFF2-40B4-BE49-F238E27FC236}">
                <a16:creationId xmlns:a16="http://schemas.microsoft.com/office/drawing/2014/main" id="{90807136-85AB-480F-8B9E-B424F51AB752}"/>
              </a:ext>
            </a:extLst>
          </p:cNvPr>
          <p:cNvSpPr/>
          <p:nvPr/>
        </p:nvSpPr>
        <p:spPr>
          <a:xfrm>
            <a:off x="7012939" y="2445213"/>
            <a:ext cx="1721946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Saturday</a:t>
            </a:r>
          </a:p>
        </p:txBody>
      </p:sp>
      <p:sp>
        <p:nvSpPr>
          <p:cNvPr id="5" name="Cerrar llave 4">
            <a:extLst>
              <a:ext uri="{FF2B5EF4-FFF2-40B4-BE49-F238E27FC236}">
                <a16:creationId xmlns:a16="http://schemas.microsoft.com/office/drawing/2014/main" id="{5A28727F-15CA-4A4F-AC84-E4B7E25B929F}"/>
              </a:ext>
            </a:extLst>
          </p:cNvPr>
          <p:cNvSpPr/>
          <p:nvPr/>
        </p:nvSpPr>
        <p:spPr>
          <a:xfrm rot="5400000" flipH="1">
            <a:off x="7542754" y="-324757"/>
            <a:ext cx="298485" cy="7039914"/>
          </a:xfrm>
          <a:prstGeom prst="rightBrace">
            <a:avLst>
              <a:gd name="adj1" fmla="val 8333"/>
              <a:gd name="adj2" fmla="val 4932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ular Callout 17">
            <a:extLst>
              <a:ext uri="{FF2B5EF4-FFF2-40B4-BE49-F238E27FC236}">
                <a16:creationId xmlns:a16="http://schemas.microsoft.com/office/drawing/2014/main" id="{88084E72-0D4B-4A55-BEE2-D3BD5F8695C1}"/>
              </a:ext>
            </a:extLst>
          </p:cNvPr>
          <p:cNvSpPr/>
          <p:nvPr/>
        </p:nvSpPr>
        <p:spPr>
          <a:xfrm>
            <a:off x="2069479" y="5155194"/>
            <a:ext cx="2475072" cy="1136579"/>
          </a:xfrm>
          <a:prstGeom prst="wedgeRoundRectCallout">
            <a:avLst>
              <a:gd name="adj1" fmla="val -60170"/>
              <a:gd name="adj2" fmla="val 20374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events in the conversation are not consecutive. Look…</a:t>
            </a:r>
          </a:p>
        </p:txBody>
      </p:sp>
      <p:pic>
        <p:nvPicPr>
          <p:cNvPr id="56" name="Picture 2">
            <a:extLst>
              <a:ext uri="{FF2B5EF4-FFF2-40B4-BE49-F238E27FC236}">
                <a16:creationId xmlns:a16="http://schemas.microsoft.com/office/drawing/2014/main" id="{E1E5E280-A1C6-41AB-8615-CCF04DAE30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88" y="5043546"/>
            <a:ext cx="1239894" cy="1239894"/>
          </a:xfrm>
          <a:prstGeom prst="rect">
            <a:avLst/>
          </a:prstGeom>
        </p:spPr>
      </p:pic>
      <p:sp>
        <p:nvSpPr>
          <p:cNvPr id="23" name="Rounded Rectangular Callout 17">
            <a:extLst>
              <a:ext uri="{FF2B5EF4-FFF2-40B4-BE49-F238E27FC236}">
                <a16:creationId xmlns:a16="http://schemas.microsoft.com/office/drawing/2014/main" id="{3B7AC076-722C-4A1C-AF32-662057EC5029}"/>
              </a:ext>
            </a:extLst>
          </p:cNvPr>
          <p:cNvSpPr/>
          <p:nvPr/>
        </p:nvSpPr>
        <p:spPr>
          <a:xfrm>
            <a:off x="7712637" y="4609158"/>
            <a:ext cx="4005675" cy="1136579"/>
          </a:xfrm>
          <a:prstGeom prst="wedgeRoundRectCallout">
            <a:avLst>
              <a:gd name="adj1" fmla="val -60170"/>
              <a:gd name="adj2" fmla="val 20374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Here, the girl focuses the story at this point in time and then mentions something which happened before (the past of the past).</a:t>
            </a:r>
          </a:p>
        </p:txBody>
      </p:sp>
      <p:sp>
        <p:nvSpPr>
          <p:cNvPr id="29" name="Shape 82">
            <a:extLst>
              <a:ext uri="{FF2B5EF4-FFF2-40B4-BE49-F238E27FC236}">
                <a16:creationId xmlns:a16="http://schemas.microsoft.com/office/drawing/2014/main" id="{A39C524E-D3AC-4251-9F86-0691DB43DADA}"/>
              </a:ext>
            </a:extLst>
          </p:cNvPr>
          <p:cNvSpPr txBox="1">
            <a:spLocks/>
          </p:cNvSpPr>
          <p:nvPr/>
        </p:nvSpPr>
        <p:spPr>
          <a:xfrm>
            <a:off x="473688" y="818990"/>
            <a:ext cx="5930895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past perfect simple (and the past simple)</a:t>
            </a:r>
          </a:p>
        </p:txBody>
      </p:sp>
      <p:sp>
        <p:nvSpPr>
          <p:cNvPr id="38" name="Shape 82">
            <a:extLst>
              <a:ext uri="{FF2B5EF4-FFF2-40B4-BE49-F238E27FC236}">
                <a16:creationId xmlns:a16="http://schemas.microsoft.com/office/drawing/2014/main" id="{96BFFFB2-94D0-449A-89EA-55E7D93340F3}"/>
              </a:ext>
            </a:extLst>
          </p:cNvPr>
          <p:cNvSpPr txBox="1">
            <a:spLocks/>
          </p:cNvSpPr>
          <p:nvPr/>
        </p:nvSpPr>
        <p:spPr>
          <a:xfrm>
            <a:off x="376398" y="1227407"/>
            <a:ext cx="10325251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Use for actions, events and situations that happened before another past action.</a:t>
            </a:r>
          </a:p>
        </p:txBody>
      </p:sp>
      <p:sp>
        <p:nvSpPr>
          <p:cNvPr id="40" name="Arc 77">
            <a:extLst>
              <a:ext uri="{FF2B5EF4-FFF2-40B4-BE49-F238E27FC236}">
                <a16:creationId xmlns:a16="http://schemas.microsoft.com/office/drawing/2014/main" id="{B74533D5-B648-48D3-80CB-57F99282429E}"/>
              </a:ext>
            </a:extLst>
          </p:cNvPr>
          <p:cNvSpPr/>
          <p:nvPr/>
        </p:nvSpPr>
        <p:spPr>
          <a:xfrm rot="5157138">
            <a:off x="9923006" y="4372317"/>
            <a:ext cx="2089380" cy="1754832"/>
          </a:xfrm>
          <a:prstGeom prst="arc">
            <a:avLst>
              <a:gd name="adj1" fmla="val 7904317"/>
              <a:gd name="adj2" fmla="val 9633129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1" name="Arc 77">
            <a:extLst>
              <a:ext uri="{FF2B5EF4-FFF2-40B4-BE49-F238E27FC236}">
                <a16:creationId xmlns:a16="http://schemas.microsoft.com/office/drawing/2014/main" id="{95651B0F-5E5A-417C-B708-88AFB0C0F162}"/>
              </a:ext>
            </a:extLst>
          </p:cNvPr>
          <p:cNvSpPr/>
          <p:nvPr/>
        </p:nvSpPr>
        <p:spPr>
          <a:xfrm rot="5157138" flipV="1">
            <a:off x="6690849" y="4348060"/>
            <a:ext cx="2089380" cy="1800149"/>
          </a:xfrm>
          <a:prstGeom prst="arc">
            <a:avLst>
              <a:gd name="adj1" fmla="val 7610210"/>
              <a:gd name="adj2" fmla="val 9633129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2" name="Rounded Rectangular Callout 17">
            <a:extLst>
              <a:ext uri="{FF2B5EF4-FFF2-40B4-BE49-F238E27FC236}">
                <a16:creationId xmlns:a16="http://schemas.microsoft.com/office/drawing/2014/main" id="{FF3320FF-172A-4F1B-8BF7-45876E651F44}"/>
              </a:ext>
            </a:extLst>
          </p:cNvPr>
          <p:cNvSpPr/>
          <p:nvPr/>
        </p:nvSpPr>
        <p:spPr>
          <a:xfrm>
            <a:off x="2033613" y="4438724"/>
            <a:ext cx="2502608" cy="585262"/>
          </a:xfrm>
          <a:prstGeom prst="wedgeRoundRectCallout">
            <a:avLst>
              <a:gd name="adj1" fmla="val -60170"/>
              <a:gd name="adj2" fmla="val 20374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Same here…</a:t>
            </a:r>
          </a:p>
        </p:txBody>
      </p:sp>
      <p:sp>
        <p:nvSpPr>
          <p:cNvPr id="43" name="Arc 77">
            <a:extLst>
              <a:ext uri="{FF2B5EF4-FFF2-40B4-BE49-F238E27FC236}">
                <a16:creationId xmlns:a16="http://schemas.microsoft.com/office/drawing/2014/main" id="{16E389F8-515A-462E-BAB6-C88D119F023D}"/>
              </a:ext>
            </a:extLst>
          </p:cNvPr>
          <p:cNvSpPr/>
          <p:nvPr/>
        </p:nvSpPr>
        <p:spPr>
          <a:xfrm rot="5157138" flipV="1">
            <a:off x="668030" y="4348059"/>
            <a:ext cx="2089380" cy="1800149"/>
          </a:xfrm>
          <a:prstGeom prst="arc">
            <a:avLst>
              <a:gd name="adj1" fmla="val 7610210"/>
              <a:gd name="adj2" fmla="val 9633129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4" name="Arc 77">
            <a:extLst>
              <a:ext uri="{FF2B5EF4-FFF2-40B4-BE49-F238E27FC236}">
                <a16:creationId xmlns:a16="http://schemas.microsoft.com/office/drawing/2014/main" id="{20B4CA24-D77A-47DB-8D04-B932F7871330}"/>
              </a:ext>
            </a:extLst>
          </p:cNvPr>
          <p:cNvSpPr/>
          <p:nvPr/>
        </p:nvSpPr>
        <p:spPr>
          <a:xfrm rot="5157138">
            <a:off x="3295999" y="4302006"/>
            <a:ext cx="2089380" cy="1754832"/>
          </a:xfrm>
          <a:prstGeom prst="arc">
            <a:avLst>
              <a:gd name="adj1" fmla="val 7904317"/>
              <a:gd name="adj2" fmla="val 9633129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5" name="Rounded Rectangular Callout 17">
            <a:extLst>
              <a:ext uri="{FF2B5EF4-FFF2-40B4-BE49-F238E27FC236}">
                <a16:creationId xmlns:a16="http://schemas.microsoft.com/office/drawing/2014/main" id="{2C8CA192-8E1B-4ACC-B3D0-2D0C37295DD9}"/>
              </a:ext>
            </a:extLst>
          </p:cNvPr>
          <p:cNvSpPr/>
          <p:nvPr/>
        </p:nvSpPr>
        <p:spPr>
          <a:xfrm>
            <a:off x="5006467" y="4490199"/>
            <a:ext cx="2006472" cy="1548811"/>
          </a:xfrm>
          <a:prstGeom prst="wedgeRoundRectCallout">
            <a:avLst>
              <a:gd name="adj1" fmla="val -60170"/>
              <a:gd name="adj2" fmla="val 20374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e use the past perfect for the action furthest in the past.</a:t>
            </a:r>
          </a:p>
        </p:txBody>
      </p:sp>
      <p:sp>
        <p:nvSpPr>
          <p:cNvPr id="46" name="Pentagon 2">
            <a:extLst>
              <a:ext uri="{FF2B5EF4-FFF2-40B4-BE49-F238E27FC236}">
                <a16:creationId xmlns:a16="http://schemas.microsoft.com/office/drawing/2014/main" id="{1277F199-FD92-4351-BCC9-614C064CEEAF}"/>
              </a:ext>
            </a:extLst>
          </p:cNvPr>
          <p:cNvSpPr/>
          <p:nvPr/>
        </p:nvSpPr>
        <p:spPr>
          <a:xfrm>
            <a:off x="8989227" y="5846229"/>
            <a:ext cx="2791327" cy="725903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Something to consider…</a:t>
            </a:r>
          </a:p>
        </p:txBody>
      </p:sp>
      <p:sp>
        <p:nvSpPr>
          <p:cNvPr id="48" name="Google Shape;65;p15">
            <a:extLst>
              <a:ext uri="{FF2B5EF4-FFF2-40B4-BE49-F238E27FC236}">
                <a16:creationId xmlns:a16="http://schemas.microsoft.com/office/drawing/2014/main" id="{4699BEC5-C51A-450B-94C7-500DAB573AD0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672290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23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81"/>
          <p:cNvSpPr txBox="1">
            <a:spLocks/>
          </p:cNvSpPr>
          <p:nvPr/>
        </p:nvSpPr>
        <p:spPr>
          <a:xfrm>
            <a:off x="273180" y="239080"/>
            <a:ext cx="10009119" cy="807207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</a:pPr>
            <a:r>
              <a:rPr lang="en-US" sz="44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Something to consider…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7473" y="265464"/>
            <a:ext cx="1239894" cy="1239894"/>
          </a:xfrm>
          <a:prstGeom prst="rect">
            <a:avLst/>
          </a:prstGeom>
        </p:spPr>
      </p:pic>
      <p:sp>
        <p:nvSpPr>
          <p:cNvPr id="13" name="Rounded Rectangular Callout 12"/>
          <p:cNvSpPr/>
          <p:nvPr/>
        </p:nvSpPr>
        <p:spPr>
          <a:xfrm>
            <a:off x="7754884" y="237292"/>
            <a:ext cx="2576471" cy="1045597"/>
          </a:xfrm>
          <a:prstGeom prst="wedgeRoundRectCallout">
            <a:avLst>
              <a:gd name="adj1" fmla="val 60249"/>
              <a:gd name="adj2" fmla="val -2037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continuation of the conversation.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00665" y="1669131"/>
            <a:ext cx="109267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25000"/>
            </a:pPr>
            <a:r>
              <a:rPr lang="en-US" sz="2000" dirty="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The weekend before, I </a:t>
            </a:r>
            <a:r>
              <a:rPr lang="en-US" sz="2000" u="sng" dirty="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had got</a:t>
            </a:r>
            <a:r>
              <a:rPr lang="en-US" sz="2000" dirty="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 wet in a thunderstorm. </a:t>
            </a:r>
            <a:r>
              <a:rPr lang="en-US" sz="2000" b="1" dirty="0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rPr>
              <a:t>I went for a long walk with my best friend and it suddenly started raining.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95119" y="2757638"/>
            <a:ext cx="11419125" cy="1077218"/>
          </a:xfrm>
          <a:prstGeom prst="rect">
            <a:avLst/>
          </a:prstGeom>
          <a:ln>
            <a:solidFill>
              <a:srgbClr val="1B4686"/>
            </a:solidFill>
          </a:ln>
        </p:spPr>
        <p:txBody>
          <a:bodyPr wrap="square">
            <a:spAutoFit/>
          </a:bodyPr>
          <a:lstStyle/>
          <a:p>
            <a:pPr marL="228600" lvl="0">
              <a:lnSpc>
                <a:spcPct val="90000"/>
              </a:lnSpc>
              <a:spcBef>
                <a:spcPts val="1200"/>
              </a:spcBef>
              <a:buClr>
                <a:srgbClr val="1C4587"/>
              </a:buClr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Notice how:</a:t>
            </a:r>
          </a:p>
          <a:p>
            <a:pPr marL="228600" lvl="0">
              <a:lnSpc>
                <a:spcPct val="90000"/>
              </a:lnSpc>
              <a:spcBef>
                <a:spcPts val="1200"/>
              </a:spcBef>
              <a:buClr>
                <a:srgbClr val="1C4587"/>
              </a:buClr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do not continue talking in the 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past perfect simple 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after the first sentence because the listener now knows what time period the speaker is referring to.</a:t>
            </a:r>
          </a:p>
        </p:txBody>
      </p:sp>
      <p:sp>
        <p:nvSpPr>
          <p:cNvPr id="16" name="Arc 15"/>
          <p:cNvSpPr/>
          <p:nvPr/>
        </p:nvSpPr>
        <p:spPr>
          <a:xfrm rot="2287180" flipV="1">
            <a:off x="6583280" y="-1528789"/>
            <a:ext cx="991596" cy="7498679"/>
          </a:xfrm>
          <a:prstGeom prst="arc">
            <a:avLst>
              <a:gd name="adj1" fmla="val 16265254"/>
              <a:gd name="adj2" fmla="val 2774821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7" name="Rounded Rectangular Callout 16"/>
          <p:cNvSpPr/>
          <p:nvPr/>
        </p:nvSpPr>
        <p:spPr>
          <a:xfrm>
            <a:off x="3384628" y="4453473"/>
            <a:ext cx="2968225" cy="1213140"/>
          </a:xfrm>
          <a:prstGeom prst="wedgeRoundRectCallout">
            <a:avLst>
              <a:gd name="adj1" fmla="val 62368"/>
              <a:gd name="adj2" fmla="val -3604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story continues in the past simple tense.</a:t>
            </a:r>
          </a:p>
        </p:txBody>
      </p:sp>
      <p:sp>
        <p:nvSpPr>
          <p:cNvPr id="11" name="Pentagon 12">
            <a:extLst>
              <a:ext uri="{FF2B5EF4-FFF2-40B4-BE49-F238E27FC236}">
                <a16:creationId xmlns:a16="http://schemas.microsoft.com/office/drawing/2014/main" id="{9EE0ED9D-0A80-4707-A428-E397A08DC34C}"/>
              </a:ext>
            </a:extLst>
          </p:cNvPr>
          <p:cNvSpPr/>
          <p:nvPr/>
        </p:nvSpPr>
        <p:spPr>
          <a:xfrm>
            <a:off x="8907592" y="5416040"/>
            <a:ext cx="2905537" cy="1042441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How do we form sentences in the past perfect?</a:t>
            </a:r>
          </a:p>
        </p:txBody>
      </p:sp>
      <p:sp>
        <p:nvSpPr>
          <p:cNvPr id="18" name="Google Shape;65;p15">
            <a:extLst>
              <a:ext uri="{FF2B5EF4-FFF2-40B4-BE49-F238E27FC236}">
                <a16:creationId xmlns:a16="http://schemas.microsoft.com/office/drawing/2014/main" id="{00600C72-BCB6-4BA7-B636-8E8D9635C23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079065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5" grpId="0" animBg="1"/>
      <p:bldP spid="16" grpId="0" animBg="1"/>
      <p:bldP spid="17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ow do we make sentences?</a:t>
            </a:r>
          </a:p>
        </p:txBody>
      </p:sp>
      <p:pic>
        <p:nvPicPr>
          <p:cNvPr id="24" name="Picture 6">
            <a:extLst>
              <a:ext uri="{FF2B5EF4-FFF2-40B4-BE49-F238E27FC236}">
                <a16:creationId xmlns:a16="http://schemas.microsoft.com/office/drawing/2014/main" id="{A406E381-C34E-4170-8432-993BCD971A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7317" y="860491"/>
            <a:ext cx="1239894" cy="1239894"/>
          </a:xfrm>
          <a:prstGeom prst="rect">
            <a:avLst/>
          </a:prstGeom>
        </p:spPr>
      </p:pic>
      <p:sp>
        <p:nvSpPr>
          <p:cNvPr id="25" name="Rounded Rectangular Callout 30">
            <a:extLst>
              <a:ext uri="{FF2B5EF4-FFF2-40B4-BE49-F238E27FC236}">
                <a16:creationId xmlns:a16="http://schemas.microsoft.com/office/drawing/2014/main" id="{448A527C-2896-441D-B48E-63CCBA7A0FB1}"/>
              </a:ext>
            </a:extLst>
          </p:cNvPr>
          <p:cNvSpPr/>
          <p:nvPr/>
        </p:nvSpPr>
        <p:spPr>
          <a:xfrm>
            <a:off x="716187" y="911974"/>
            <a:ext cx="3870561" cy="503944"/>
          </a:xfrm>
          <a:prstGeom prst="wedgeRoundRectCallout">
            <a:avLst>
              <a:gd name="adj1" fmla="val 58729"/>
              <a:gd name="adj2" fmla="val 20698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Everyone had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already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 finished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eating</a:t>
            </a:r>
          </a:p>
        </p:txBody>
      </p:sp>
      <p:sp>
        <p:nvSpPr>
          <p:cNvPr id="55" name="Rounded Rectangular Callout 17">
            <a:extLst>
              <a:ext uri="{FF2B5EF4-FFF2-40B4-BE49-F238E27FC236}">
                <a16:creationId xmlns:a16="http://schemas.microsoft.com/office/drawing/2014/main" id="{88084E72-0D4B-4A55-BEE2-D3BD5F8695C1}"/>
              </a:ext>
            </a:extLst>
          </p:cNvPr>
          <p:cNvSpPr/>
          <p:nvPr/>
        </p:nvSpPr>
        <p:spPr>
          <a:xfrm>
            <a:off x="491802" y="2627448"/>
            <a:ext cx="2475072" cy="1948334"/>
          </a:xfrm>
          <a:prstGeom prst="wedgeRoundRectCallout">
            <a:avLst>
              <a:gd name="adj1" fmla="val -22034"/>
              <a:gd name="adj2" fmla="val 6189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examples and complete the gaps with these words.</a:t>
            </a:r>
          </a:p>
          <a:p>
            <a:pPr lvl="0" algn="ctr">
              <a:buSzPct val="25000"/>
            </a:pPr>
            <a:endParaRPr lang="es-MX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s-MX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s-MX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pic>
        <p:nvPicPr>
          <p:cNvPr id="56" name="Picture 2">
            <a:extLst>
              <a:ext uri="{FF2B5EF4-FFF2-40B4-BE49-F238E27FC236}">
                <a16:creationId xmlns:a16="http://schemas.microsoft.com/office/drawing/2014/main" id="{E1E5E280-A1C6-41AB-8615-CCF04DAE30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100" y="4817897"/>
            <a:ext cx="1239894" cy="1239894"/>
          </a:xfrm>
          <a:prstGeom prst="rect">
            <a:avLst/>
          </a:prstGeom>
        </p:spPr>
      </p:pic>
      <p:sp>
        <p:nvSpPr>
          <p:cNvPr id="22" name="Rounded Rectangular Callout 30">
            <a:extLst>
              <a:ext uri="{FF2B5EF4-FFF2-40B4-BE49-F238E27FC236}">
                <a16:creationId xmlns:a16="http://schemas.microsoft.com/office/drawing/2014/main" id="{A17A0729-E720-4D88-82E4-9C0076522C7D}"/>
              </a:ext>
            </a:extLst>
          </p:cNvPr>
          <p:cNvSpPr/>
          <p:nvPr/>
        </p:nvSpPr>
        <p:spPr>
          <a:xfrm>
            <a:off x="6785004" y="929629"/>
            <a:ext cx="3026189" cy="424693"/>
          </a:xfrm>
          <a:prstGeom prst="wedgeRoundRectCallout">
            <a:avLst>
              <a:gd name="adj1" fmla="val -55800"/>
              <a:gd name="adj2" fmla="val 34674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 had missed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school.</a:t>
            </a:r>
          </a:p>
        </p:txBody>
      </p:sp>
      <p:sp>
        <p:nvSpPr>
          <p:cNvPr id="23" name="Rounded Rectangular Callout 30">
            <a:extLst>
              <a:ext uri="{FF2B5EF4-FFF2-40B4-BE49-F238E27FC236}">
                <a16:creationId xmlns:a16="http://schemas.microsoft.com/office/drawing/2014/main" id="{C6C017B1-1F6D-4602-87C9-2986DF099A6B}"/>
              </a:ext>
            </a:extLst>
          </p:cNvPr>
          <p:cNvSpPr/>
          <p:nvPr/>
        </p:nvSpPr>
        <p:spPr>
          <a:xfrm>
            <a:off x="6785004" y="1511823"/>
            <a:ext cx="3026189" cy="425987"/>
          </a:xfrm>
          <a:prstGeom prst="wedgeRoundRectCallout">
            <a:avLst>
              <a:gd name="adj1" fmla="val -56287"/>
              <a:gd name="adj2" fmla="val -35208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 had got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wet.</a:t>
            </a:r>
          </a:p>
        </p:txBody>
      </p:sp>
      <p:graphicFrame>
        <p:nvGraphicFramePr>
          <p:cNvPr id="29" name="Table 50">
            <a:extLst>
              <a:ext uri="{FF2B5EF4-FFF2-40B4-BE49-F238E27FC236}">
                <a16:creationId xmlns:a16="http://schemas.microsoft.com/office/drawing/2014/main" id="{3192E8AB-2600-41C5-B63C-6095105439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5168831"/>
              </p:ext>
            </p:extLst>
          </p:nvPr>
        </p:nvGraphicFramePr>
        <p:xfrm>
          <a:off x="3439136" y="2161170"/>
          <a:ext cx="6691741" cy="949766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2305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0579">
                  <a:extLst>
                    <a:ext uri="{9D8B030D-6E8A-4147-A177-3AD203B41FA5}">
                      <a16:colId xmlns:a16="http://schemas.microsoft.com/office/drawing/2014/main" val="769005653"/>
                    </a:ext>
                  </a:extLst>
                </a:gridCol>
                <a:gridCol w="2230581">
                  <a:extLst>
                    <a:ext uri="{9D8B030D-6E8A-4147-A177-3AD203B41FA5}">
                      <a16:colId xmlns:a16="http://schemas.microsoft.com/office/drawing/2014/main" val="2861810293"/>
                    </a:ext>
                  </a:extLst>
                </a:gridCol>
              </a:tblGrid>
              <a:tr h="213607">
                <a:tc gridSpan="3"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448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subject</a:t>
                      </a:r>
                    </a:p>
                    <a:p>
                      <a:r>
                        <a:rPr lang="en-US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Everyone</a:t>
                      </a:r>
                      <a:endParaRPr lang="en-GB" sz="16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________________</a:t>
                      </a:r>
                    </a:p>
                    <a:p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had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participle</a:t>
                      </a:r>
                    </a:p>
                    <a:p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finished.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8" name="Table 50">
            <a:extLst>
              <a:ext uri="{FF2B5EF4-FFF2-40B4-BE49-F238E27FC236}">
                <a16:creationId xmlns:a16="http://schemas.microsoft.com/office/drawing/2014/main" id="{3D4C1B62-A4A3-4E4F-9024-C5BC05ADA8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3652750"/>
              </p:ext>
            </p:extLst>
          </p:nvPr>
        </p:nvGraphicFramePr>
        <p:xfrm>
          <a:off x="3439135" y="3182376"/>
          <a:ext cx="6691741" cy="949766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2305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0579">
                  <a:extLst>
                    <a:ext uri="{9D8B030D-6E8A-4147-A177-3AD203B41FA5}">
                      <a16:colId xmlns:a16="http://schemas.microsoft.com/office/drawing/2014/main" val="769005653"/>
                    </a:ext>
                  </a:extLst>
                </a:gridCol>
                <a:gridCol w="2230581">
                  <a:extLst>
                    <a:ext uri="{9D8B030D-6E8A-4147-A177-3AD203B41FA5}">
                      <a16:colId xmlns:a16="http://schemas.microsoft.com/office/drawing/2014/main" val="2861810293"/>
                    </a:ext>
                  </a:extLst>
                </a:gridCol>
              </a:tblGrid>
              <a:tr h="213607">
                <a:tc gridSpan="3"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4486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________________</a:t>
                      </a:r>
                    </a:p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had not (hadn’t)</a:t>
                      </a:r>
                    </a:p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hadn’t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participle</a:t>
                      </a:r>
                    </a:p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been well.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0" name="Table 50">
            <a:extLst>
              <a:ext uri="{FF2B5EF4-FFF2-40B4-BE49-F238E27FC236}">
                <a16:creationId xmlns:a16="http://schemas.microsoft.com/office/drawing/2014/main" id="{C944E011-87EE-4D8B-9E60-D874B232FF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578015"/>
              </p:ext>
            </p:extLst>
          </p:nvPr>
        </p:nvGraphicFramePr>
        <p:xfrm>
          <a:off x="3439135" y="4182607"/>
          <a:ext cx="6691744" cy="949766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6729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9509">
                  <a:extLst>
                    <a:ext uri="{9D8B030D-6E8A-4147-A177-3AD203B41FA5}">
                      <a16:colId xmlns:a16="http://schemas.microsoft.com/office/drawing/2014/main" val="769005653"/>
                    </a:ext>
                  </a:extLst>
                </a:gridCol>
                <a:gridCol w="1289896">
                  <a:extLst>
                    <a:ext uri="{9D8B030D-6E8A-4147-A177-3AD203B41FA5}">
                      <a16:colId xmlns:a16="http://schemas.microsoft.com/office/drawing/2014/main" val="2123837984"/>
                    </a:ext>
                  </a:extLst>
                </a:gridCol>
                <a:gridCol w="2659403">
                  <a:extLst>
                    <a:ext uri="{9D8B030D-6E8A-4147-A177-3AD203B41FA5}">
                      <a16:colId xmlns:a16="http://schemas.microsoft.com/office/drawing/2014/main" val="2861810293"/>
                    </a:ext>
                  </a:extLst>
                </a:gridCol>
              </a:tblGrid>
              <a:tr h="213607">
                <a:tc gridSpan="4"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questions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44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qu. word</a:t>
                      </a:r>
                    </a:p>
                    <a:p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(Why)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had</a:t>
                      </a:r>
                    </a:p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had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subject</a:t>
                      </a:r>
                    </a:p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you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___________________</a:t>
                      </a:r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?</a:t>
                      </a:r>
                    </a:p>
                    <a:p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got wet?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1" name="Table 50">
            <a:extLst>
              <a:ext uri="{FF2B5EF4-FFF2-40B4-BE49-F238E27FC236}">
                <a16:creationId xmlns:a16="http://schemas.microsoft.com/office/drawing/2014/main" id="{B68CAD8F-844D-437F-8BDC-4E32A7ACA9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4785617"/>
              </p:ext>
            </p:extLst>
          </p:nvPr>
        </p:nvGraphicFramePr>
        <p:xfrm>
          <a:off x="3439134" y="5167065"/>
          <a:ext cx="6691741" cy="100584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7080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76284">
                  <a:extLst>
                    <a:ext uri="{9D8B030D-6E8A-4147-A177-3AD203B41FA5}">
                      <a16:colId xmlns:a16="http://schemas.microsoft.com/office/drawing/2014/main" val="769005653"/>
                    </a:ext>
                  </a:extLst>
                </a:gridCol>
                <a:gridCol w="3007404">
                  <a:extLst>
                    <a:ext uri="{9D8B030D-6E8A-4147-A177-3AD203B41FA5}">
                      <a16:colId xmlns:a16="http://schemas.microsoft.com/office/drawing/2014/main" val="2861810293"/>
                    </a:ext>
                  </a:extLst>
                </a:gridCol>
              </a:tblGrid>
              <a:tr h="213607">
                <a:tc gridSpan="3"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short answers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72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Yes, 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subject</a:t>
                      </a:r>
                    </a:p>
                    <a:p>
                      <a:endParaRPr lang="en-US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_______________________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72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No, 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had not (hadn’t).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9223834"/>
                  </a:ext>
                </a:extLst>
              </a:tr>
            </a:tbl>
          </a:graphicData>
        </a:graphic>
      </p:graphicFrame>
      <p:sp>
        <p:nvSpPr>
          <p:cNvPr id="3" name="Rectángulo 2">
            <a:extLst>
              <a:ext uri="{FF2B5EF4-FFF2-40B4-BE49-F238E27FC236}">
                <a16:creationId xmlns:a16="http://schemas.microsoft.com/office/drawing/2014/main" id="{CBCED832-88D2-4DA2-AB9E-C7F459D19D72}"/>
              </a:ext>
            </a:extLst>
          </p:cNvPr>
          <p:cNvSpPr/>
          <p:nvPr/>
        </p:nvSpPr>
        <p:spPr>
          <a:xfrm>
            <a:off x="729243" y="3591888"/>
            <a:ext cx="9030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subject</a:t>
            </a:r>
            <a:endParaRPr lang="en-US" sz="1600" dirty="0"/>
          </a:p>
        </p:txBody>
      </p:sp>
      <p:sp>
        <p:nvSpPr>
          <p:cNvPr id="42" name="Rectángulo 41">
            <a:extLst>
              <a:ext uri="{FF2B5EF4-FFF2-40B4-BE49-F238E27FC236}">
                <a16:creationId xmlns:a16="http://schemas.microsoft.com/office/drawing/2014/main" id="{83CB4F2F-FAD0-4F93-A653-8BF837047E00}"/>
              </a:ext>
            </a:extLst>
          </p:cNvPr>
          <p:cNvSpPr/>
          <p:nvPr/>
        </p:nvSpPr>
        <p:spPr>
          <a:xfrm>
            <a:off x="1755068" y="3586008"/>
            <a:ext cx="9254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</a:rPr>
              <a:t>had (’d)</a:t>
            </a:r>
            <a:endParaRPr lang="en-US" sz="1600" dirty="0"/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14996E5E-A06C-4C1C-AB5E-D5A0BA923A13}"/>
              </a:ext>
            </a:extLst>
          </p:cNvPr>
          <p:cNvSpPr/>
          <p:nvPr/>
        </p:nvSpPr>
        <p:spPr>
          <a:xfrm>
            <a:off x="716187" y="3959844"/>
            <a:ext cx="5453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had</a:t>
            </a:r>
            <a:endParaRPr lang="en-US" sz="1600" dirty="0"/>
          </a:p>
        </p:txBody>
      </p:sp>
      <p:sp>
        <p:nvSpPr>
          <p:cNvPr id="44" name="Rectángulo 43">
            <a:extLst>
              <a:ext uri="{FF2B5EF4-FFF2-40B4-BE49-F238E27FC236}">
                <a16:creationId xmlns:a16="http://schemas.microsoft.com/office/drawing/2014/main" id="{236D6E39-0DFF-4E87-B565-109485E5180A}"/>
              </a:ext>
            </a:extLst>
          </p:cNvPr>
          <p:cNvSpPr/>
          <p:nvPr/>
        </p:nvSpPr>
        <p:spPr>
          <a:xfrm>
            <a:off x="1352308" y="3951716"/>
            <a:ext cx="157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past participle</a:t>
            </a:r>
            <a:endParaRPr lang="en-US" sz="1600" dirty="0"/>
          </a:p>
        </p:txBody>
      </p:sp>
      <p:sp>
        <p:nvSpPr>
          <p:cNvPr id="19" name="Google Shape;65;p15">
            <a:extLst>
              <a:ext uri="{FF2B5EF4-FFF2-40B4-BE49-F238E27FC236}">
                <a16:creationId xmlns:a16="http://schemas.microsoft.com/office/drawing/2014/main" id="{4CB48EEC-3161-4F8D-AE44-74B55F7A25E2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161633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17 0.00209 L 0.36302 -0.1622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03" y="-8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0.00208 L 0.24584 -0.0173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92" y="-9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86332E-6 -4.26123E-6 L 0.50104 0.07388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46" y="36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0.00209 L 0.54883 0.2180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35" y="107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3" grpId="0"/>
      <p:bldP spid="3" grpId="1"/>
      <p:bldP spid="42" grpId="0"/>
      <p:bldP spid="42" grpId="1"/>
      <p:bldP spid="43" grpId="0"/>
      <p:bldP spid="43" grpId="1"/>
      <p:bldP spid="44" grpId="0"/>
      <p:bldP spid="44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ow do we make sentences?</a:t>
            </a:r>
          </a:p>
        </p:txBody>
      </p:sp>
      <p:pic>
        <p:nvPicPr>
          <p:cNvPr id="24" name="Picture 6">
            <a:extLst>
              <a:ext uri="{FF2B5EF4-FFF2-40B4-BE49-F238E27FC236}">
                <a16:creationId xmlns:a16="http://schemas.microsoft.com/office/drawing/2014/main" id="{A406E381-C34E-4170-8432-993BCD971A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6798" y="1128362"/>
            <a:ext cx="1239894" cy="1239894"/>
          </a:xfrm>
          <a:prstGeom prst="rect">
            <a:avLst/>
          </a:prstGeom>
        </p:spPr>
      </p:pic>
      <p:sp>
        <p:nvSpPr>
          <p:cNvPr id="25" name="Rounded Rectangular Callout 30">
            <a:extLst>
              <a:ext uri="{FF2B5EF4-FFF2-40B4-BE49-F238E27FC236}">
                <a16:creationId xmlns:a16="http://schemas.microsoft.com/office/drawing/2014/main" id="{448A527C-2896-441D-B48E-63CCBA7A0FB1}"/>
              </a:ext>
            </a:extLst>
          </p:cNvPr>
          <p:cNvSpPr/>
          <p:nvPr/>
        </p:nvSpPr>
        <p:spPr>
          <a:xfrm>
            <a:off x="3335668" y="1179845"/>
            <a:ext cx="3870561" cy="503944"/>
          </a:xfrm>
          <a:prstGeom prst="wedgeRoundRectCallout">
            <a:avLst>
              <a:gd name="adj1" fmla="val 58729"/>
              <a:gd name="adj2" fmla="val 20698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Everyone had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already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 finished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eating.</a:t>
            </a:r>
          </a:p>
        </p:txBody>
      </p:sp>
      <p:pic>
        <p:nvPicPr>
          <p:cNvPr id="56" name="Picture 2">
            <a:extLst>
              <a:ext uri="{FF2B5EF4-FFF2-40B4-BE49-F238E27FC236}">
                <a16:creationId xmlns:a16="http://schemas.microsoft.com/office/drawing/2014/main" id="{E1E5E280-A1C6-41AB-8615-CCF04DAE30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0109" y="2317494"/>
            <a:ext cx="1239894" cy="1239894"/>
          </a:xfrm>
          <a:prstGeom prst="rect">
            <a:avLst/>
          </a:prstGeom>
        </p:spPr>
      </p:pic>
      <p:sp>
        <p:nvSpPr>
          <p:cNvPr id="22" name="Rounded Rectangular Callout 30">
            <a:extLst>
              <a:ext uri="{FF2B5EF4-FFF2-40B4-BE49-F238E27FC236}">
                <a16:creationId xmlns:a16="http://schemas.microsoft.com/office/drawing/2014/main" id="{A17A0729-E720-4D88-82E4-9C0076522C7D}"/>
              </a:ext>
            </a:extLst>
          </p:cNvPr>
          <p:cNvSpPr/>
          <p:nvPr/>
        </p:nvSpPr>
        <p:spPr>
          <a:xfrm>
            <a:off x="9404485" y="1197500"/>
            <a:ext cx="2591549" cy="424693"/>
          </a:xfrm>
          <a:prstGeom prst="wedgeRoundRectCallout">
            <a:avLst>
              <a:gd name="adj1" fmla="val -55800"/>
              <a:gd name="adj2" fmla="val 34674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 had missed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school.</a:t>
            </a:r>
          </a:p>
        </p:txBody>
      </p:sp>
      <p:sp>
        <p:nvSpPr>
          <p:cNvPr id="23" name="Rounded Rectangular Callout 30">
            <a:extLst>
              <a:ext uri="{FF2B5EF4-FFF2-40B4-BE49-F238E27FC236}">
                <a16:creationId xmlns:a16="http://schemas.microsoft.com/office/drawing/2014/main" id="{C6C017B1-1F6D-4602-87C9-2986DF099A6B}"/>
              </a:ext>
            </a:extLst>
          </p:cNvPr>
          <p:cNvSpPr/>
          <p:nvPr/>
        </p:nvSpPr>
        <p:spPr>
          <a:xfrm>
            <a:off x="9404486" y="1779694"/>
            <a:ext cx="2541938" cy="425987"/>
          </a:xfrm>
          <a:prstGeom prst="wedgeRoundRectCallout">
            <a:avLst>
              <a:gd name="adj1" fmla="val -56287"/>
              <a:gd name="adj2" fmla="val -35208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 had got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wet.</a:t>
            </a:r>
          </a:p>
        </p:txBody>
      </p:sp>
      <p:graphicFrame>
        <p:nvGraphicFramePr>
          <p:cNvPr id="29" name="Table 50">
            <a:extLst>
              <a:ext uri="{FF2B5EF4-FFF2-40B4-BE49-F238E27FC236}">
                <a16:creationId xmlns:a16="http://schemas.microsoft.com/office/drawing/2014/main" id="{3192E8AB-2600-41C5-B63C-6095105439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4564242"/>
              </p:ext>
            </p:extLst>
          </p:nvPr>
        </p:nvGraphicFramePr>
        <p:xfrm>
          <a:off x="819027" y="1873457"/>
          <a:ext cx="6691741" cy="949766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2305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0579">
                  <a:extLst>
                    <a:ext uri="{9D8B030D-6E8A-4147-A177-3AD203B41FA5}">
                      <a16:colId xmlns:a16="http://schemas.microsoft.com/office/drawing/2014/main" val="769005653"/>
                    </a:ext>
                  </a:extLst>
                </a:gridCol>
                <a:gridCol w="2230581">
                  <a:extLst>
                    <a:ext uri="{9D8B030D-6E8A-4147-A177-3AD203B41FA5}">
                      <a16:colId xmlns:a16="http://schemas.microsoft.com/office/drawing/2014/main" val="2861810293"/>
                    </a:ext>
                  </a:extLst>
                </a:gridCol>
              </a:tblGrid>
              <a:tr h="213607">
                <a:tc gridSpan="3"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positive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448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subject</a:t>
                      </a:r>
                    </a:p>
                    <a:p>
                      <a:r>
                        <a:rPr lang="en-US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Everyone</a:t>
                      </a:r>
                      <a:endParaRPr lang="en-GB" sz="1600" b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had (’d)</a:t>
                      </a:r>
                    </a:p>
                    <a:p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Had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participle</a:t>
                      </a:r>
                    </a:p>
                    <a:p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finished.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8" name="Table 50">
            <a:extLst>
              <a:ext uri="{FF2B5EF4-FFF2-40B4-BE49-F238E27FC236}">
                <a16:creationId xmlns:a16="http://schemas.microsoft.com/office/drawing/2014/main" id="{3D4C1B62-A4A3-4E4F-9024-C5BC05ADA8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2003268"/>
              </p:ext>
            </p:extLst>
          </p:nvPr>
        </p:nvGraphicFramePr>
        <p:xfrm>
          <a:off x="819026" y="2894663"/>
          <a:ext cx="6691741" cy="949766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2305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0579">
                  <a:extLst>
                    <a:ext uri="{9D8B030D-6E8A-4147-A177-3AD203B41FA5}">
                      <a16:colId xmlns:a16="http://schemas.microsoft.com/office/drawing/2014/main" val="769005653"/>
                    </a:ext>
                  </a:extLst>
                </a:gridCol>
                <a:gridCol w="2230581">
                  <a:extLst>
                    <a:ext uri="{9D8B030D-6E8A-4147-A177-3AD203B41FA5}">
                      <a16:colId xmlns:a16="http://schemas.microsoft.com/office/drawing/2014/main" val="2861810293"/>
                    </a:ext>
                  </a:extLst>
                </a:gridCol>
              </a:tblGrid>
              <a:tr h="213607">
                <a:tc gridSpan="3"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negative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4486"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subject</a:t>
                      </a:r>
                    </a:p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had not (hadn’t)</a:t>
                      </a:r>
                    </a:p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hadn’t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participle</a:t>
                      </a:r>
                    </a:p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been well.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0" name="Table 50">
            <a:extLst>
              <a:ext uri="{FF2B5EF4-FFF2-40B4-BE49-F238E27FC236}">
                <a16:creationId xmlns:a16="http://schemas.microsoft.com/office/drawing/2014/main" id="{C944E011-87EE-4D8B-9E60-D874B232FF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2160694"/>
              </p:ext>
            </p:extLst>
          </p:nvPr>
        </p:nvGraphicFramePr>
        <p:xfrm>
          <a:off x="819026" y="3924658"/>
          <a:ext cx="6691744" cy="949766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6729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2936">
                  <a:extLst>
                    <a:ext uri="{9D8B030D-6E8A-4147-A177-3AD203B41FA5}">
                      <a16:colId xmlns:a16="http://schemas.microsoft.com/office/drawing/2014/main" val="769005653"/>
                    </a:ext>
                  </a:extLst>
                </a:gridCol>
                <a:gridCol w="1361811">
                  <a:extLst>
                    <a:ext uri="{9D8B030D-6E8A-4147-A177-3AD203B41FA5}">
                      <a16:colId xmlns:a16="http://schemas.microsoft.com/office/drawing/2014/main" val="2123837984"/>
                    </a:ext>
                  </a:extLst>
                </a:gridCol>
                <a:gridCol w="1984061">
                  <a:extLst>
                    <a:ext uri="{9D8B030D-6E8A-4147-A177-3AD203B41FA5}">
                      <a16:colId xmlns:a16="http://schemas.microsoft.com/office/drawing/2014/main" val="2861810293"/>
                    </a:ext>
                  </a:extLst>
                </a:gridCol>
              </a:tblGrid>
              <a:tr h="213607">
                <a:tc gridSpan="4"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questions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44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qu. word</a:t>
                      </a:r>
                    </a:p>
                    <a:p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(Why)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had</a:t>
                      </a:r>
                    </a:p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had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subject</a:t>
                      </a:r>
                    </a:p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you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past participle?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got wet?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1" name="Table 50">
            <a:extLst>
              <a:ext uri="{FF2B5EF4-FFF2-40B4-BE49-F238E27FC236}">
                <a16:creationId xmlns:a16="http://schemas.microsoft.com/office/drawing/2014/main" id="{B68CAD8F-844D-437F-8BDC-4E32A7ACA9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7173969"/>
              </p:ext>
            </p:extLst>
          </p:nvPr>
        </p:nvGraphicFramePr>
        <p:xfrm>
          <a:off x="819025" y="4948801"/>
          <a:ext cx="6691741" cy="100584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7080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76284">
                  <a:extLst>
                    <a:ext uri="{9D8B030D-6E8A-4147-A177-3AD203B41FA5}">
                      <a16:colId xmlns:a16="http://schemas.microsoft.com/office/drawing/2014/main" val="769005653"/>
                    </a:ext>
                  </a:extLst>
                </a:gridCol>
                <a:gridCol w="3007404">
                  <a:extLst>
                    <a:ext uri="{9D8B030D-6E8A-4147-A177-3AD203B41FA5}">
                      <a16:colId xmlns:a16="http://schemas.microsoft.com/office/drawing/2014/main" val="2861810293"/>
                    </a:ext>
                  </a:extLst>
                </a:gridCol>
              </a:tblGrid>
              <a:tr h="213607">
                <a:tc gridSpan="3"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short answers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72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Yes, 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subject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had.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72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No, 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had not (hadn’t).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9223834"/>
                  </a:ext>
                </a:extLst>
              </a:tr>
            </a:tbl>
          </a:graphicData>
        </a:graphic>
      </p:graphicFrame>
      <p:sp>
        <p:nvSpPr>
          <p:cNvPr id="18" name="Rounded Rectangular Callout 23">
            <a:extLst>
              <a:ext uri="{FF2B5EF4-FFF2-40B4-BE49-F238E27FC236}">
                <a16:creationId xmlns:a16="http://schemas.microsoft.com/office/drawing/2014/main" id="{C2956A95-7FB4-4C01-95B3-7C65537DF18F}"/>
              </a:ext>
            </a:extLst>
          </p:cNvPr>
          <p:cNvSpPr/>
          <p:nvPr/>
        </p:nvSpPr>
        <p:spPr>
          <a:xfrm>
            <a:off x="7829673" y="2559739"/>
            <a:ext cx="2184482" cy="1246337"/>
          </a:xfrm>
          <a:prstGeom prst="wedgeRoundRectCallout">
            <a:avLst>
              <a:gd name="adj1" fmla="val 61090"/>
              <a:gd name="adj2" fmla="val -31277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Remember that we commonly use contractions, e.g. </a:t>
            </a:r>
            <a:r>
              <a:rPr lang="en-US" sz="1600" i="1" dirty="0">
                <a:latin typeface="Open Sans"/>
                <a:ea typeface="Open Sans"/>
                <a:cs typeface="Open Sans"/>
                <a:sym typeface="Open Sans"/>
              </a:rPr>
              <a:t>hadn’t, ’d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.</a:t>
            </a:r>
          </a:p>
        </p:txBody>
      </p:sp>
      <p:sp>
        <p:nvSpPr>
          <p:cNvPr id="19" name="Rounded Rectangular Callout 23">
            <a:extLst>
              <a:ext uri="{FF2B5EF4-FFF2-40B4-BE49-F238E27FC236}">
                <a16:creationId xmlns:a16="http://schemas.microsoft.com/office/drawing/2014/main" id="{249CB719-50DE-49A9-A463-E3B802165FE7}"/>
              </a:ext>
            </a:extLst>
          </p:cNvPr>
          <p:cNvSpPr/>
          <p:nvPr/>
        </p:nvSpPr>
        <p:spPr>
          <a:xfrm>
            <a:off x="7829673" y="3977976"/>
            <a:ext cx="3963039" cy="1097537"/>
          </a:xfrm>
          <a:prstGeom prst="wedgeRoundRectCallout">
            <a:avLst>
              <a:gd name="adj1" fmla="val 28828"/>
              <a:gd name="adj2" fmla="val -8161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Adverbs of time (</a:t>
            </a:r>
            <a:r>
              <a:rPr lang="en-US" sz="1600" i="1" dirty="0">
                <a:latin typeface="Open Sans"/>
                <a:ea typeface="Open Sans"/>
                <a:cs typeface="Open Sans"/>
                <a:sym typeface="Open Sans"/>
              </a:rPr>
              <a:t>already, just, ever, never) a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lways come before the past participle, e.g. </a:t>
            </a:r>
            <a:r>
              <a:rPr lang="en-US" sz="1600" i="1" dirty="0">
                <a:latin typeface="Open Sans"/>
                <a:ea typeface="Open Sans"/>
                <a:cs typeface="Open Sans"/>
                <a:sym typeface="Open Sans"/>
              </a:rPr>
              <a:t>Everyone had </a:t>
            </a:r>
            <a:r>
              <a:rPr lang="en-US" sz="1600" b="1" i="1" dirty="0">
                <a:latin typeface="Open Sans"/>
                <a:ea typeface="Open Sans"/>
                <a:cs typeface="Open Sans"/>
                <a:sym typeface="Open Sans"/>
              </a:rPr>
              <a:t>already</a:t>
            </a:r>
            <a:r>
              <a:rPr lang="en-US" sz="1600" i="1" dirty="0">
                <a:latin typeface="Open Sans"/>
                <a:ea typeface="Open Sans"/>
                <a:cs typeface="Open Sans"/>
                <a:sym typeface="Open Sans"/>
              </a:rPr>
              <a:t> finished eating.</a:t>
            </a:r>
            <a:endParaRPr lang="en-US" sz="16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" name="Pentagon 2">
            <a:extLst>
              <a:ext uri="{FF2B5EF4-FFF2-40B4-BE49-F238E27FC236}">
                <a16:creationId xmlns:a16="http://schemas.microsoft.com/office/drawing/2014/main" id="{A544746C-0091-457D-8BEB-BB38E08B44E5}"/>
              </a:ext>
            </a:extLst>
          </p:cNvPr>
          <p:cNvSpPr/>
          <p:nvPr/>
        </p:nvSpPr>
        <p:spPr>
          <a:xfrm>
            <a:off x="8989227" y="5547477"/>
            <a:ext cx="2791327" cy="1024656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</a:t>
            </a:r>
            <a:r>
              <a:rPr lang="en-US" sz="1600" dirty="0" err="1">
                <a:latin typeface="Open Sans"/>
                <a:ea typeface="Open Sans"/>
                <a:cs typeface="Open Sans"/>
                <a:sym typeface="Open Sans"/>
              </a:rPr>
              <a:t>practise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…</a:t>
            </a:r>
          </a:p>
        </p:txBody>
      </p:sp>
      <p:sp>
        <p:nvSpPr>
          <p:cNvPr id="17" name="Google Shape;65;p15">
            <a:extLst>
              <a:ext uri="{FF2B5EF4-FFF2-40B4-BE49-F238E27FC236}">
                <a16:creationId xmlns:a16="http://schemas.microsoft.com/office/drawing/2014/main" id="{E690388C-345C-4679-B4F1-5C363C08876E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442936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/>
          <p:nvPr/>
        </p:nvSpPr>
        <p:spPr>
          <a:xfrm>
            <a:off x="819783" y="4201121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Font typeface="Noto Sans Symbols"/>
              <a:buNone/>
            </a:pPr>
            <a:endParaRPr sz="1600" i="1" dirty="0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4" name="Shape 294"/>
          <p:cNvSpPr txBox="1"/>
          <p:nvPr/>
        </p:nvSpPr>
        <p:spPr>
          <a:xfrm>
            <a:off x="514983" y="4795880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endParaRPr sz="1600" i="1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4983" y="1359824"/>
            <a:ext cx="11429969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I………………………………………(call/just) Stella when she………………………………………(walk) through the door.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Christopher…………………………(write) Jack a letter and then……………………………..(visit) him the week after.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It………………………………………..(be) the most beautiful place they……………………………………………(see/ever).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I…………………………..(read) the book a year ago and……………………..(watch) the film last Friday.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I…………………………………(know) the plot because I…………………………………….(read/already) the book.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William…………………………(bring) flowers because his grandmother……………………………….(be) ill.</a:t>
            </a:r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64551" y="90581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Use the past simple or the past perfect simple in these gaps.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267CE253-4627-4CCA-ACF7-50BBE0BAA664}"/>
              </a:ext>
            </a:extLst>
          </p:cNvPr>
          <p:cNvSpPr/>
          <p:nvPr/>
        </p:nvSpPr>
        <p:spPr>
          <a:xfrm>
            <a:off x="1602301" y="1493461"/>
            <a:ext cx="19062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’d/had just called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115032D0-DF82-4D2A-8F46-8B4171883121}"/>
              </a:ext>
            </a:extLst>
          </p:cNvPr>
          <p:cNvSpPr/>
          <p:nvPr/>
        </p:nvSpPr>
        <p:spPr>
          <a:xfrm>
            <a:off x="6931612" y="1489639"/>
            <a:ext cx="8691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walked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9B12CAA2-E32D-4385-BEDF-5FE7AEBDB3B9}"/>
              </a:ext>
            </a:extLst>
          </p:cNvPr>
          <p:cNvSpPr/>
          <p:nvPr/>
        </p:nvSpPr>
        <p:spPr>
          <a:xfrm>
            <a:off x="2255241" y="2227582"/>
            <a:ext cx="7328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wrote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E6A3B69F-CF5B-4A17-8BCC-2EFE2AF38766}"/>
              </a:ext>
            </a:extLst>
          </p:cNvPr>
          <p:cNvSpPr/>
          <p:nvPr/>
        </p:nvSpPr>
        <p:spPr>
          <a:xfrm>
            <a:off x="6995091" y="2226386"/>
            <a:ext cx="8354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visited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15AF179D-3F14-4330-9DB3-2DACAC889275}"/>
              </a:ext>
            </a:extLst>
          </p:cNvPr>
          <p:cNvSpPr/>
          <p:nvPr/>
        </p:nvSpPr>
        <p:spPr>
          <a:xfrm>
            <a:off x="2349902" y="2954977"/>
            <a:ext cx="5725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was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EBBD64AD-BA45-46B9-B93E-90FB8F61E28D}"/>
              </a:ext>
            </a:extLst>
          </p:cNvPr>
          <p:cNvSpPr/>
          <p:nvPr/>
        </p:nvSpPr>
        <p:spPr>
          <a:xfrm>
            <a:off x="7475310" y="2950779"/>
            <a:ext cx="18496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’d/had ever seen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AD414BB8-868C-40A0-A129-B8CE24050D1D}"/>
              </a:ext>
            </a:extLst>
          </p:cNvPr>
          <p:cNvSpPr/>
          <p:nvPr/>
        </p:nvSpPr>
        <p:spPr>
          <a:xfrm>
            <a:off x="1554119" y="3687902"/>
            <a:ext cx="6174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read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78B76024-174A-4DFE-AA78-563BED122AE9}"/>
              </a:ext>
            </a:extLst>
          </p:cNvPr>
          <p:cNvSpPr/>
          <p:nvPr/>
        </p:nvSpPr>
        <p:spPr>
          <a:xfrm>
            <a:off x="6186027" y="3685506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watched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E4D34DE4-F4DE-4981-ADE4-E2C101AEA845}"/>
              </a:ext>
            </a:extLst>
          </p:cNvPr>
          <p:cNvSpPr/>
          <p:nvPr/>
        </p:nvSpPr>
        <p:spPr>
          <a:xfrm>
            <a:off x="1661349" y="4412985"/>
            <a:ext cx="6976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knew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39" name="Rectángulo 38">
            <a:extLst>
              <a:ext uri="{FF2B5EF4-FFF2-40B4-BE49-F238E27FC236}">
                <a16:creationId xmlns:a16="http://schemas.microsoft.com/office/drawing/2014/main" id="{7C1EA670-54C2-4DE2-A4A8-8AD880906728}"/>
              </a:ext>
            </a:extLst>
          </p:cNvPr>
          <p:cNvSpPr/>
          <p:nvPr/>
        </p:nvSpPr>
        <p:spPr>
          <a:xfrm>
            <a:off x="6196885" y="4419627"/>
            <a:ext cx="211187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’d/had already read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8BC9D04A-335C-41C8-BA9A-344010E52E7D}"/>
              </a:ext>
            </a:extLst>
          </p:cNvPr>
          <p:cNvSpPr/>
          <p:nvPr/>
        </p:nvSpPr>
        <p:spPr>
          <a:xfrm>
            <a:off x="2009318" y="5147106"/>
            <a:ext cx="9589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brought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6FA24C0D-D18F-4002-AD02-2BD9D6ED1741}"/>
              </a:ext>
            </a:extLst>
          </p:cNvPr>
          <p:cNvSpPr/>
          <p:nvPr/>
        </p:nvSpPr>
        <p:spPr>
          <a:xfrm>
            <a:off x="7445654" y="5147106"/>
            <a:ext cx="15301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was/had been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21" name="Google Shape;65;p15">
            <a:extLst>
              <a:ext uri="{FF2B5EF4-FFF2-40B4-BE49-F238E27FC236}">
                <a16:creationId xmlns:a16="http://schemas.microsoft.com/office/drawing/2014/main" id="{1ADD3FE5-C98B-420E-8138-A7D3D55C040D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2620</TotalTime>
  <Words>825</Words>
  <Application>Microsoft Office PowerPoint</Application>
  <PresentationFormat>Widescreen</PresentationFormat>
  <Paragraphs>158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Pearson</vt:lpstr>
      <vt:lpstr>Grammar B1 past perfect simple</vt:lpstr>
      <vt:lpstr>It’s sometimes easier to understand when we use the past perfect if we compare it to the past simple.</vt:lpstr>
      <vt:lpstr>Function: When do we use it?</vt:lpstr>
      <vt:lpstr>Function: When do we use it?</vt:lpstr>
      <vt:lpstr>PowerPoint Presentation</vt:lpstr>
      <vt:lpstr>Form: How do we make sentences?</vt:lpstr>
      <vt:lpstr>Form: How do we make sentences?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Muszynski, Daniel</cp:lastModifiedBy>
  <cp:revision>112</cp:revision>
  <dcterms:modified xsi:type="dcterms:W3CDTF">2019-12-05T10:23:57Z</dcterms:modified>
</cp:coreProperties>
</file>